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9" r:id="rId2"/>
    <p:sldId id="257" r:id="rId3"/>
    <p:sldId id="275" r:id="rId4"/>
    <p:sldId id="260" r:id="rId5"/>
    <p:sldId id="281" r:id="rId6"/>
    <p:sldId id="270" r:id="rId7"/>
    <p:sldId id="267" r:id="rId8"/>
    <p:sldId id="261" r:id="rId9"/>
    <p:sldId id="256" r:id="rId10"/>
    <p:sldId id="279" r:id="rId11"/>
    <p:sldId id="262" r:id="rId12"/>
    <p:sldId id="283" r:id="rId13"/>
    <p:sldId id="263" r:id="rId14"/>
    <p:sldId id="278" r:id="rId15"/>
    <p:sldId id="271" r:id="rId16"/>
    <p:sldId id="280" r:id="rId17"/>
    <p:sldId id="276" r:id="rId18"/>
    <p:sldId id="277" r:id="rId19"/>
    <p:sldId id="28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D9F"/>
    <a:srgbClr val="71AC20"/>
    <a:srgbClr val="1164B0"/>
    <a:srgbClr val="256B9E"/>
    <a:srgbClr val="FF7C41"/>
    <a:srgbClr val="FD314C"/>
    <a:srgbClr val="FF0066"/>
    <a:srgbClr val="66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3DE47-E3B4-4F20-B08D-FFE700FBEB12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DEE64-000A-4A66-8A99-3A7B5C824D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6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зарядка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058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Учеба 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53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Учеба 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105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Зима 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396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Прогулка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938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Зима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807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Зима 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6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прогулки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26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Прогулка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6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Учеба 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10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Учеба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090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Учеба 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72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мыть</a:t>
            </a:r>
            <a:r>
              <a:rPr lang="ru-RU" baseline="0" dirty="0" smtClean="0"/>
              <a:t> руки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629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Зима 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1DEE64-000A-4A66-8A99-3A7B5C824D7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425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4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162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60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391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70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89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84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01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44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63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306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CE1D5-C5E4-4E47-846C-F5B611395127}" type="datetimeFigureOut">
              <a:rPr lang="ru-RU" smtClean="0"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979B3-37FC-4F55-A66E-540D735E67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5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0610" y="9624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Муниципальное </a:t>
            </a:r>
            <a:r>
              <a:rPr lang="ru-RU" sz="1400" dirty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автономное дошкольное образовательное учреждение </a:t>
            </a:r>
          </a:p>
          <a:p>
            <a:pPr algn="ctr"/>
            <a:r>
              <a:rPr lang="ru-RU" sz="1400" dirty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г. Бабушкин МО Кабанский район Республики Бурятия «Детский сад «Тополёк»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90" y="623034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г. Бабушкин</a:t>
            </a:r>
          </a:p>
          <a:p>
            <a:pPr algn="ctr"/>
            <a:r>
              <a:rPr lang="ru-RU" sz="1400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2020 г.</a:t>
            </a:r>
            <a:endParaRPr lang="ru-RU" sz="1400" dirty="0">
              <a:latin typeface="Panton" panose="00000500000000000000" pitchFamily="2" charset="-52"/>
              <a:ea typeface="Choco cooky" panose="02000506030000020004" pitchFamily="2" charset="-126"/>
              <a:cs typeface="Choco cooky" panose="02000506030000020004" pitchFamily="2" charset="-126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29400" y="5388023"/>
            <a:ext cx="24384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Подготовили:</a:t>
            </a:r>
          </a:p>
          <a:p>
            <a:pPr algn="r"/>
            <a:r>
              <a:rPr lang="ru-RU" sz="1400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Дети и родители </a:t>
            </a:r>
          </a:p>
          <a:p>
            <a:pPr algn="r"/>
            <a:r>
              <a:rPr lang="ru-RU" sz="1400" b="1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средняя группа «Морячки»</a:t>
            </a:r>
          </a:p>
          <a:p>
            <a:pPr algn="r"/>
            <a:r>
              <a:rPr lang="ru-RU" sz="1400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Воспитатель</a:t>
            </a:r>
            <a:r>
              <a:rPr lang="ru-RU" sz="1400" b="1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 </a:t>
            </a:r>
          </a:p>
          <a:p>
            <a:pPr algn="r"/>
            <a:r>
              <a:rPr lang="ru-RU" sz="1400" b="1" dirty="0" err="1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Францкевич</a:t>
            </a:r>
            <a:r>
              <a:rPr lang="ru-RU" sz="1400" b="1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 Ю.А.</a:t>
            </a:r>
            <a:endParaRPr lang="ru-RU" sz="1400" b="1" dirty="0">
              <a:latin typeface="Panton" panose="00000500000000000000" pitchFamily="2" charset="-52"/>
              <a:ea typeface="Choco cooky" panose="02000506030000020004" pitchFamily="2" charset="-126"/>
              <a:cs typeface="Choco cooky" panose="02000506030000020004" pitchFamily="2" charset="-126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75000" y="731240"/>
            <a:ext cx="29083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Презентация</a:t>
            </a:r>
          </a:p>
          <a:p>
            <a:pPr algn="ctr"/>
            <a:r>
              <a:rPr lang="ru-RU" sz="1400" b="1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на тему:</a:t>
            </a:r>
            <a:endParaRPr lang="ru-RU" sz="1400" b="1" dirty="0">
              <a:latin typeface="Panton" panose="00000500000000000000" pitchFamily="2" charset="-52"/>
              <a:ea typeface="Choco cooky" panose="02000506030000020004" pitchFamily="2" charset="-126"/>
              <a:cs typeface="Choco cooky" panose="02000506030000020004" pitchFamily="2" charset="-126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463325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286D9F"/>
                </a:solidFill>
                <a:latin typeface="Panton" panose="00000500000000000000" pitchFamily="2" charset="-52"/>
                <a:ea typeface="OwnHand" panose="02000603000000000000" pitchFamily="2" charset="-128"/>
                <a:cs typeface="Choco cooky" panose="02000506030000020004" pitchFamily="2" charset="-126"/>
              </a:rPr>
              <a:t>«Неделя Здоровья»</a:t>
            </a:r>
            <a:endParaRPr lang="ru-RU" sz="6000" b="1" dirty="0">
              <a:solidFill>
                <a:srgbClr val="286D9F"/>
              </a:solidFill>
              <a:latin typeface="Panton" panose="00000500000000000000" pitchFamily="2" charset="-52"/>
              <a:ea typeface="OwnHand" panose="02000603000000000000" pitchFamily="2" charset="-128"/>
              <a:cs typeface="Choco cooky" panose="02000506030000020004" pitchFamily="2" charset="-126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81" y="2936146"/>
            <a:ext cx="3678753" cy="32466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1965" y="2388656"/>
            <a:ext cx="286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с</a:t>
            </a:r>
            <a:r>
              <a:rPr lang="ru-RU" b="1" dirty="0" smtClean="0">
                <a:latin typeface="Panton" panose="00000500000000000000" pitchFamily="2" charset="-52"/>
                <a:ea typeface="Choco cooky" panose="02000506030000020004" pitchFamily="2" charset="-126"/>
                <a:cs typeface="Choco cooky" panose="02000506030000020004" pitchFamily="2" charset="-126"/>
              </a:rPr>
              <a:t> 19.10.20 г. по 23.10.20 г.</a:t>
            </a:r>
            <a:endParaRPr lang="ru-RU" b="1" dirty="0">
              <a:latin typeface="Panton" panose="00000500000000000000" pitchFamily="2" charset="-52"/>
              <a:ea typeface="Choco cooky" panose="02000506030000020004" pitchFamily="2" charset="-126"/>
              <a:cs typeface="Choco cooky" panose="02000506030000020004" pitchFamily="2" charset="-126"/>
            </a:endParaRPr>
          </a:p>
        </p:txBody>
      </p:sp>
    </p:spTree>
    <p:extLst>
      <p:ext uri="{BB962C8B-B14F-4D97-AF65-F5344CB8AC3E}">
        <p14:creationId xmlns:p14="http://schemas.microsoft.com/office/powerpoint/2010/main" val="5767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630411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Самостоятельная игровая деятельность детей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400" y="226152"/>
            <a:ext cx="886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«Прогулка» </a:t>
            </a:r>
            <a:endParaRPr lang="ru-RU" sz="1500" b="1" dirty="0" smtClean="0">
              <a:latin typeface="Panton" panose="00000500000000000000" pitchFamily="2" charset="-52"/>
              <a:ea typeface="OwnHand" panose="02000603000000000000" pitchFamily="2" charset="-128"/>
            </a:endParaRPr>
          </a:p>
          <a:p>
            <a:r>
              <a:rPr lang="ru-RU" sz="1500" u="sng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– 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формирование дружеских взаимоотношений в самостоятельной подвижной 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деятельности.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284921" y="914399"/>
            <a:ext cx="6436677" cy="5283201"/>
            <a:chOff x="3158953" y="2091327"/>
            <a:chExt cx="5135744" cy="390122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322" y="2109721"/>
              <a:ext cx="2489200" cy="18669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497" y="4125653"/>
              <a:ext cx="2489200" cy="18669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2885" y="4116328"/>
              <a:ext cx="2489200" cy="18669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8953" y="2091327"/>
              <a:ext cx="2489200" cy="18669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5724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651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86D9F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Среда</a:t>
            </a:r>
            <a:endParaRPr lang="ru-RU" sz="2000" b="1" dirty="0">
              <a:solidFill>
                <a:srgbClr val="286D9F"/>
              </a:solidFill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400" y="662380"/>
            <a:ext cx="857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«Витаминка в гостях у ребят»</a:t>
            </a:r>
          </a:p>
          <a:p>
            <a:r>
              <a:rPr lang="ru-RU" sz="1500" u="sng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– расширение знаний дошкольников о наличии витаминов во фруктах и овощах. Создание условий для формирования у детей представлений о полезных продуктах на нашем столе. Создание мотиваций для детей и родителей на формирование здорового образа жизни.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62318" y="2599654"/>
            <a:ext cx="8822025" cy="3017375"/>
            <a:chOff x="1112567" y="914818"/>
            <a:chExt cx="6822576" cy="2173805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507" y="914818"/>
              <a:ext cx="2164636" cy="21646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567" y="923987"/>
              <a:ext cx="2164636" cy="21646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489" y="920453"/>
              <a:ext cx="2164636" cy="21646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8219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50188" y="3117313"/>
            <a:ext cx="8848668" cy="2905903"/>
            <a:chOff x="542075" y="4167008"/>
            <a:chExt cx="6668805" cy="219003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0853" y="4169053"/>
              <a:ext cx="2140027" cy="21869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9158" y="4170070"/>
              <a:ext cx="2140027" cy="21869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075" y="4167008"/>
              <a:ext cx="2140027" cy="21869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1" name="TextBox 10"/>
          <p:cNvSpPr txBox="1"/>
          <p:nvPr/>
        </p:nvSpPr>
        <p:spPr>
          <a:xfrm>
            <a:off x="279400" y="226152"/>
            <a:ext cx="85725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Игровая ситуация – «Культура поведения за столом»</a:t>
            </a:r>
            <a:endParaRPr lang="ru-RU" sz="1500" b="1" dirty="0">
              <a:latin typeface="Panton" panose="00000500000000000000" pitchFamily="2" charset="-52"/>
              <a:ea typeface="OwnHand" panose="02000603000000000000" pitchFamily="2" charset="-128"/>
            </a:endParaRPr>
          </a:p>
          <a:p>
            <a:r>
              <a:rPr lang="ru-RU" sz="1500" u="sng" dirty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 – формировать умения у детей соблюдать правила поведения за столом, обыгрывание различных ситуаций.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2141" y="1017985"/>
            <a:ext cx="8552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Panton" panose="00000500000000000000" pitchFamily="2" charset="-52"/>
                <a:ea typeface="OwnHand" panose="02000603000000000000" pitchFamily="2" charset="-128"/>
              </a:rPr>
              <a:t>Чтение художественной литературы К.И. Чуковского – </a:t>
            </a:r>
            <a:r>
              <a:rPr lang="ru-RU" sz="16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«Федорино горе»</a:t>
            </a:r>
            <a:endParaRPr lang="ru-RU" sz="1600" b="1" dirty="0">
              <a:latin typeface="Panton" panose="00000500000000000000" pitchFamily="2" charset="-52"/>
              <a:ea typeface="OwnHand" panose="02000603000000000000" pitchFamily="2" charset="-128"/>
            </a:endParaRPr>
          </a:p>
          <a:p>
            <a:r>
              <a:rPr lang="ru-RU" sz="1600" u="sng" dirty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600" dirty="0">
                <a:latin typeface="Panton" panose="00000500000000000000" pitchFamily="2" charset="-52"/>
                <a:ea typeface="OwnHand" panose="02000603000000000000" pitchFamily="2" charset="-128"/>
              </a:rPr>
              <a:t> – формирование у детей умение следить за развитием сюжета в произведении и обсуждение поступков героев.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2141" y="1816267"/>
            <a:ext cx="85525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Дидактическая игра – </a:t>
            </a:r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«Четвертый лишний»</a:t>
            </a:r>
            <a:endParaRPr lang="ru-RU" sz="1500" b="1" dirty="0">
              <a:latin typeface="Panton" panose="00000500000000000000" pitchFamily="2" charset="-52"/>
              <a:ea typeface="OwnHand" panose="02000603000000000000" pitchFamily="2" charset="-128"/>
            </a:endParaRPr>
          </a:p>
          <a:p>
            <a:r>
              <a:rPr lang="ru-RU" sz="1500" u="sng" dirty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 – развитие внимания, памяти, мышления, 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речи.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  <a:p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8130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9400" y="226152"/>
            <a:ext cx="886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НОД рисование – «Разукрасим фартук»</a:t>
            </a:r>
            <a:endParaRPr lang="ru-RU" sz="1500" b="1" dirty="0">
              <a:latin typeface="Panton" panose="00000500000000000000" pitchFamily="2" charset="-52"/>
              <a:ea typeface="OwnHand" panose="02000603000000000000" pitchFamily="2" charset="-128"/>
            </a:endParaRPr>
          </a:p>
          <a:p>
            <a:r>
              <a:rPr lang="ru-RU" sz="1500" u="sng" dirty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 – 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формирование 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умения составлять простой узор, развитие цветовосприятия и аккуратности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376590" y="883612"/>
            <a:ext cx="6098267" cy="5836503"/>
            <a:chOff x="1403351" y="0"/>
            <a:chExt cx="6833066" cy="688100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580" y="13099"/>
              <a:ext cx="3310212" cy="33214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351" y="0"/>
              <a:ext cx="3310212" cy="332144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040" y="3559560"/>
              <a:ext cx="3310212" cy="33214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6205" y="3559562"/>
              <a:ext cx="3310212" cy="33214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1612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047068" y="1088571"/>
            <a:ext cx="7136962" cy="5146211"/>
            <a:chOff x="781790" y="755143"/>
            <a:chExt cx="5917161" cy="449965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349" y="755143"/>
              <a:ext cx="1624784" cy="21663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790" y="3088424"/>
              <a:ext cx="2888504" cy="21663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447" y="756801"/>
              <a:ext cx="2888504" cy="21663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228" y="3089437"/>
              <a:ext cx="1555750" cy="21591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4" name="TextBox 13"/>
          <p:cNvSpPr txBox="1"/>
          <p:nvPr/>
        </p:nvSpPr>
        <p:spPr>
          <a:xfrm>
            <a:off x="0" y="630411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Самостоятельная игровая деятельность детей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9400" y="226152"/>
            <a:ext cx="85725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«Прогулка» </a:t>
            </a:r>
            <a:endParaRPr lang="ru-RU" sz="1500" b="1" dirty="0" smtClean="0">
              <a:latin typeface="Panton" panose="00000500000000000000" pitchFamily="2" charset="-52"/>
              <a:ea typeface="OwnHand" panose="02000603000000000000" pitchFamily="2" charset="-128"/>
            </a:endParaRPr>
          </a:p>
          <a:p>
            <a:r>
              <a:rPr lang="ru-RU" sz="1500" u="sng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– </a:t>
            </a:r>
            <a:r>
              <a:rPr lang="ru-RU" sz="1600" dirty="0" smtClean="0">
                <a:latin typeface="Panton" panose="00000500000000000000" pitchFamily="2" charset="-52"/>
                <a:ea typeface="OwnHand" panose="02000603000000000000" pitchFamily="2" charset="-128"/>
              </a:rPr>
              <a:t>формирование </a:t>
            </a:r>
            <a:r>
              <a:rPr lang="ru-RU" sz="1600" dirty="0">
                <a:latin typeface="Panton" panose="00000500000000000000" pitchFamily="2" charset="-52"/>
                <a:ea typeface="OwnHand" panose="02000603000000000000" pitchFamily="2" charset="-128"/>
              </a:rPr>
              <a:t>дружеских взаимоотношений в самостоятельной подвижной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353516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376861" y="1509487"/>
            <a:ext cx="6526056" cy="4746958"/>
            <a:chOff x="-8081327" y="2041426"/>
            <a:chExt cx="23647287" cy="1432869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81327" y="9512121"/>
              <a:ext cx="9143999" cy="68580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960" y="2047636"/>
              <a:ext cx="9144000" cy="68579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54401" y="2041426"/>
              <a:ext cx="9144000" cy="68579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194" y="9512120"/>
              <a:ext cx="9144000" cy="68580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7" name="TextBox 6"/>
          <p:cNvSpPr txBox="1"/>
          <p:nvPr/>
        </p:nvSpPr>
        <p:spPr>
          <a:xfrm>
            <a:off x="0" y="1651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86D9F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Четверг</a:t>
            </a:r>
            <a:endParaRPr lang="ru-RU" sz="2000" b="1" dirty="0">
              <a:solidFill>
                <a:srgbClr val="286D9F"/>
              </a:solidFill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400" y="662380"/>
            <a:ext cx="8572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«Нам здоровье не купить, за ним нужно всем следить»</a:t>
            </a:r>
          </a:p>
          <a:p>
            <a:r>
              <a:rPr lang="ru-RU" sz="1500" u="sng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– формировать представление о здоровом образе жизни, вызывать эмоционально-положительные отношения  к занятиям физической культурой и спортом.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30411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Самостоятельная игровая деятельность детей</a:t>
            </a:r>
          </a:p>
        </p:txBody>
      </p:sp>
    </p:spTree>
    <p:extLst>
      <p:ext uri="{BB962C8B-B14F-4D97-AF65-F5344CB8AC3E}">
        <p14:creationId xmlns:p14="http://schemas.microsoft.com/office/powerpoint/2010/main" val="246875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931219" y="850754"/>
            <a:ext cx="7138723" cy="5857456"/>
            <a:chOff x="1370642" y="2469458"/>
            <a:chExt cx="3695577" cy="296542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873" y="3999542"/>
              <a:ext cx="1805155" cy="14344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8203" y="2469458"/>
              <a:ext cx="1805155" cy="14344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064" y="4000424"/>
              <a:ext cx="1805155" cy="14344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642" y="2475896"/>
              <a:ext cx="1805155" cy="14344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8" name="TextBox 17"/>
          <p:cNvSpPr txBox="1"/>
          <p:nvPr/>
        </p:nvSpPr>
        <p:spPr>
          <a:xfrm>
            <a:off x="279400" y="226152"/>
            <a:ext cx="886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Подвижная игра – «Птички в гнёздышках»</a:t>
            </a:r>
          </a:p>
          <a:p>
            <a:r>
              <a:rPr lang="ru-RU" sz="1500" u="sng" dirty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 – формировать умение слышать сигнал и играть по правилам.</a:t>
            </a:r>
          </a:p>
        </p:txBody>
      </p:sp>
    </p:spTree>
    <p:extLst>
      <p:ext uri="{BB962C8B-B14F-4D97-AF65-F5344CB8AC3E}">
        <p14:creationId xmlns:p14="http://schemas.microsoft.com/office/powerpoint/2010/main" val="1938821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51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86D9F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Пятница</a:t>
            </a:r>
            <a:endParaRPr lang="ru-RU" sz="2000" b="1" dirty="0">
              <a:solidFill>
                <a:srgbClr val="286D9F"/>
              </a:solidFill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400" y="662380"/>
            <a:ext cx="8572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«Здоровым быть здорово»</a:t>
            </a:r>
          </a:p>
          <a:p>
            <a:r>
              <a:rPr lang="ru-RU" sz="1500" u="sng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– формировать представление о здоровом образе жизни, вызывать эмоционально-положительные отношения к играм, спортивным упражнениям, соревнованиям.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880" y="2048717"/>
            <a:ext cx="6411861" cy="4651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72141" y="1424385"/>
            <a:ext cx="8552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Подвижная игра – «Найди пару»</a:t>
            </a:r>
          </a:p>
          <a:p>
            <a:r>
              <a:rPr lang="ru-RU" sz="1500" u="sng" dirty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 – развитие слухового внимания и быстроты реакции</a:t>
            </a:r>
          </a:p>
        </p:txBody>
      </p:sp>
    </p:spTree>
    <p:extLst>
      <p:ext uri="{BB962C8B-B14F-4D97-AF65-F5344CB8AC3E}">
        <p14:creationId xmlns:p14="http://schemas.microsoft.com/office/powerpoint/2010/main" val="2570437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1370242" y="956581"/>
            <a:ext cx="6511625" cy="5749019"/>
            <a:chOff x="363888" y="138664"/>
            <a:chExt cx="7614315" cy="733460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60" y="3930700"/>
              <a:ext cx="2656118" cy="35403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88" y="138664"/>
              <a:ext cx="4721987" cy="35403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217" y="3932917"/>
              <a:ext cx="4721986" cy="35403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74" y="139686"/>
              <a:ext cx="2656117" cy="35403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1" name="TextBox 10"/>
          <p:cNvSpPr txBox="1"/>
          <p:nvPr/>
        </p:nvSpPr>
        <p:spPr>
          <a:xfrm>
            <a:off x="279400" y="335606"/>
            <a:ext cx="8864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«Прогулка»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  <a:p>
            <a:r>
              <a:rPr lang="ru-RU" sz="1500" u="sng" dirty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 - формирование дружеских взаимоотношений в самостоятельной подвижной 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деятельности.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42514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t="9736" r="5238" b="6455"/>
          <a:stretch/>
        </p:blipFill>
        <p:spPr>
          <a:xfrm>
            <a:off x="232227" y="246742"/>
            <a:ext cx="8697247" cy="6342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4693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H="1">
            <a:off x="146679" y="2088860"/>
            <a:ext cx="8854700" cy="3903804"/>
            <a:chOff x="8360477" y="2562761"/>
            <a:chExt cx="8040170" cy="342818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0477" y="2562761"/>
              <a:ext cx="2566996" cy="34226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3651" y="2568284"/>
              <a:ext cx="2566996" cy="34226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7665" y="3395471"/>
              <a:ext cx="2592451" cy="2592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TextBox 8"/>
          <p:cNvSpPr txBox="1"/>
          <p:nvPr/>
        </p:nvSpPr>
        <p:spPr>
          <a:xfrm>
            <a:off x="0" y="1651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86D9F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Понедельник</a:t>
            </a:r>
            <a:endParaRPr lang="ru-RU" sz="2000" b="1" dirty="0">
              <a:solidFill>
                <a:srgbClr val="286D9F"/>
              </a:solidFill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662380"/>
            <a:ext cx="857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«Секреты здоровья»</a:t>
            </a:r>
          </a:p>
          <a:p>
            <a:r>
              <a:rPr lang="ru-RU" sz="1500" u="sng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– формировать представление о здоровом образе жизни, вызывать эмоционально-положительные отношения к играм, спортивным упражнениям и соревнованиям, к занятиям физической культурой и спортом.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30411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«Утренняя гимнастика»</a:t>
            </a:r>
            <a:endParaRPr lang="ru-RU" b="1" dirty="0">
              <a:solidFill>
                <a:schemeClr val="bg1"/>
              </a:solidFill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827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327726" y="1105082"/>
            <a:ext cx="6253806" cy="5080337"/>
            <a:chOff x="-80385" y="-148750"/>
            <a:chExt cx="9022475" cy="6845476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562" y="-147505"/>
              <a:ext cx="4364528" cy="32733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4723" y="3423329"/>
              <a:ext cx="4364528" cy="32733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0385" y="3412074"/>
              <a:ext cx="4364529" cy="32733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619" y="-148750"/>
              <a:ext cx="4364529" cy="32733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6" name="TextBox 15"/>
          <p:cNvSpPr txBox="1"/>
          <p:nvPr/>
        </p:nvSpPr>
        <p:spPr>
          <a:xfrm>
            <a:off x="0" y="630411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«Самостоятельная </a:t>
            </a:r>
            <a:r>
              <a:rPr lang="ru-RU" b="1" dirty="0">
                <a:solidFill>
                  <a:schemeClr val="bg1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игровая деятельность </a:t>
            </a:r>
            <a:r>
              <a:rPr lang="ru-RU" b="1" dirty="0" smtClean="0">
                <a:solidFill>
                  <a:schemeClr val="bg1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детей»</a:t>
            </a:r>
            <a:endParaRPr lang="ru-RU" b="1" dirty="0">
              <a:solidFill>
                <a:schemeClr val="bg1"/>
              </a:solidFill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9400" y="226152"/>
            <a:ext cx="8572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«Прогулка» </a:t>
            </a:r>
            <a:endParaRPr lang="ru-RU" sz="1500" b="1" dirty="0" smtClean="0">
              <a:latin typeface="Panton" panose="00000500000000000000" pitchFamily="2" charset="-52"/>
              <a:ea typeface="OwnHand" panose="02000603000000000000" pitchFamily="2" charset="-128"/>
            </a:endParaRPr>
          </a:p>
          <a:p>
            <a:r>
              <a:rPr lang="ru-RU" sz="1500" u="sng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– способствовать 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профилактике нервного 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перенапряжения. Выявление уровня форсированности 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умения самостоятельно организовывать подвижные игры.</a:t>
            </a:r>
          </a:p>
        </p:txBody>
      </p:sp>
    </p:spTree>
    <p:extLst>
      <p:ext uri="{BB962C8B-B14F-4D97-AF65-F5344CB8AC3E}">
        <p14:creationId xmlns:p14="http://schemas.microsoft.com/office/powerpoint/2010/main" val="28842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765299" y="1258683"/>
            <a:ext cx="5941787" cy="5403962"/>
            <a:chOff x="-10659578" y="-708075"/>
            <a:chExt cx="18896035" cy="1774835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7545" y="10182279"/>
              <a:ext cx="9144002" cy="68580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35434" y="10182279"/>
              <a:ext cx="9144002" cy="68580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8524" y="-708075"/>
              <a:ext cx="9143996" cy="68580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578" y="-700162"/>
              <a:ext cx="9143996" cy="68579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7" name="TextBox 6"/>
          <p:cNvSpPr txBox="1"/>
          <p:nvPr/>
        </p:nvSpPr>
        <p:spPr>
          <a:xfrm>
            <a:off x="268514" y="3636224"/>
            <a:ext cx="85833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Практическая работа – «Порядок в шкафчике»</a:t>
            </a:r>
          </a:p>
          <a:p>
            <a:r>
              <a:rPr lang="ru-RU" sz="1500" u="sng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- формировать у детей стремление поддерживать порядок в шкафчике, тактично предлагать помощь сверстникам.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335606"/>
            <a:ext cx="857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«Закрепление навыков самообслуживания»</a:t>
            </a:r>
          </a:p>
          <a:p>
            <a:r>
              <a:rPr lang="ru-RU" sz="1500" u="sng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– продолжать 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развивать умение самостоятельно раздеваться в определенной 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последовательности.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  <a:p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7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36" y="951462"/>
            <a:ext cx="2864148" cy="2227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Группа 2"/>
          <p:cNvGrpSpPr/>
          <p:nvPr/>
        </p:nvGrpSpPr>
        <p:grpSpPr>
          <a:xfrm>
            <a:off x="194214" y="4474240"/>
            <a:ext cx="8732073" cy="2144272"/>
            <a:chOff x="683121" y="4314585"/>
            <a:chExt cx="10742604" cy="267412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21" y="4315071"/>
              <a:ext cx="3437693" cy="26731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8030" y="4315552"/>
              <a:ext cx="3437695" cy="26731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6292" y="4314585"/>
              <a:ext cx="3437695" cy="26731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5" name="TextBox 14"/>
          <p:cNvSpPr txBox="1"/>
          <p:nvPr/>
        </p:nvSpPr>
        <p:spPr>
          <a:xfrm>
            <a:off x="279400" y="335606"/>
            <a:ext cx="8572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Прогулка – «Наблюдение за ветром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»</a:t>
            </a:r>
          </a:p>
          <a:p>
            <a:r>
              <a:rPr lang="ru-RU" sz="1500" u="sng" dirty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 - развитие наблюдательности, любознательности, а так же отметить силу 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ветра.</a:t>
            </a:r>
            <a:endParaRPr lang="ru-RU" sz="1500" dirty="0"/>
          </a:p>
        </p:txBody>
      </p:sp>
      <p:sp>
        <p:nvSpPr>
          <p:cNvPr id="16" name="TextBox 15"/>
          <p:cNvSpPr txBox="1"/>
          <p:nvPr/>
        </p:nvSpPr>
        <p:spPr>
          <a:xfrm>
            <a:off x="348342" y="3608579"/>
            <a:ext cx="87956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Подвижная </a:t>
            </a:r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игра «Найди свое место</a:t>
            </a:r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»</a:t>
            </a:r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 </a:t>
            </a:r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                                             Подвижная </a:t>
            </a:r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игра «Ловишки»</a:t>
            </a:r>
          </a:p>
          <a:p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 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– развитие слухового внимания и быстроты 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реакции.     Цель 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– развитие бега с увертками. </a:t>
            </a:r>
          </a:p>
          <a:p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35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651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86D9F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Вторник</a:t>
            </a:r>
            <a:endParaRPr lang="ru-RU" sz="2000" b="1" dirty="0">
              <a:solidFill>
                <a:srgbClr val="286D9F"/>
              </a:solidFill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400" y="662380"/>
            <a:ext cx="8572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«Сундучок доктора Айболита»</a:t>
            </a:r>
          </a:p>
          <a:p>
            <a:r>
              <a:rPr lang="ru-RU" sz="1500" u="sng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– формировать интерес к собственному организму, самочувствию, настроению, связанному с состоянием здоровья. Удовлетворить потребность детей в двигательной активности.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141" y="1656614"/>
            <a:ext cx="85525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Дидактическая игра – «Опасно – безопасно»</a:t>
            </a:r>
          </a:p>
          <a:p>
            <a:r>
              <a:rPr lang="ru-RU" sz="1500" u="sng" dirty="0" smtClean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 – формировать у детей понятие опасности и безопасности, желание заботится о своем здоровье.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25912" y="3075562"/>
            <a:ext cx="8876539" cy="2947862"/>
            <a:chOff x="585151" y="3249738"/>
            <a:chExt cx="7389386" cy="245398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51" y="3261442"/>
              <a:ext cx="2384084" cy="24422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679" y="3249738"/>
              <a:ext cx="2394858" cy="24533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3400" y="3266956"/>
              <a:ext cx="2294942" cy="24224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1635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75" y="4142175"/>
            <a:ext cx="2637479" cy="2026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10" y="1236701"/>
            <a:ext cx="2705403" cy="2739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90" y="1234556"/>
            <a:ext cx="2587025" cy="273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1" y="1236532"/>
            <a:ext cx="2587025" cy="273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279400" y="335606"/>
            <a:ext cx="8572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Пальчиковая гимнастика «Тесто», «Колосок», «Испечем пирожки и плюшки»</a:t>
            </a:r>
          </a:p>
          <a:p>
            <a:r>
              <a:rPr lang="ru-RU" sz="1500" u="sng" dirty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 – развитие мелкой мускулатуры рук, вызывать эмоционально-положительное отношение к занятиям пальчиковой гимнастикой.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30411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Panton" panose="00000500000000000000" pitchFamily="2" charset="-52"/>
                <a:ea typeface="OwnHand" panose="02000603000000000000" pitchFamily="2" charset="-128"/>
              </a:rPr>
              <a:t>Чтение К.И. Чуковского «Жил на свете человек – скрюченные ножки»</a:t>
            </a:r>
          </a:p>
        </p:txBody>
      </p:sp>
    </p:spTree>
    <p:extLst>
      <p:ext uri="{BB962C8B-B14F-4D97-AF65-F5344CB8AC3E}">
        <p14:creationId xmlns:p14="http://schemas.microsoft.com/office/powerpoint/2010/main" val="31708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9400" y="226152"/>
            <a:ext cx="8572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Беседы: «Что нам нужно, чтобы быть здоровыми»,  «Как сохранить здоровье»</a:t>
            </a:r>
          </a:p>
          <a:p>
            <a:r>
              <a:rPr lang="ru-RU" sz="1500" u="sng" dirty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 – формирование осознанного отношения к своему организму и сохранению </a:t>
            </a:r>
            <a:r>
              <a:rPr lang="ru-RU" sz="1500" dirty="0" smtClean="0">
                <a:latin typeface="Panton" panose="00000500000000000000" pitchFamily="2" charset="-52"/>
                <a:ea typeface="OwnHand" panose="02000603000000000000" pitchFamily="2" charset="-128"/>
              </a:rPr>
              <a:t>здоровья.</a:t>
            </a:r>
            <a:endParaRPr lang="ru-RU" sz="1500" dirty="0">
              <a:latin typeface="Panton" panose="00000500000000000000" pitchFamily="2" charset="-52"/>
              <a:ea typeface="OwnHand" panose="02000603000000000000" pitchFamily="2" charset="-128"/>
            </a:endParaRPr>
          </a:p>
        </p:txBody>
      </p:sp>
      <p:grpSp>
        <p:nvGrpSpPr>
          <p:cNvPr id="11" name="Группа 10"/>
          <p:cNvGrpSpPr/>
          <p:nvPr/>
        </p:nvGrpSpPr>
        <p:grpSpPr>
          <a:xfrm flipH="1">
            <a:off x="1370783" y="885371"/>
            <a:ext cx="6118583" cy="5820230"/>
            <a:chOff x="2080001" y="1098317"/>
            <a:chExt cx="4059603" cy="4051863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001" y="1102707"/>
              <a:ext cx="1955559" cy="19378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4045" y="3185734"/>
              <a:ext cx="1955559" cy="19555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041" y="1098317"/>
              <a:ext cx="1955559" cy="19555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1882" y="3194621"/>
              <a:ext cx="1955559" cy="19555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10691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 flipH="1">
            <a:off x="275770" y="1068665"/>
            <a:ext cx="8645459" cy="5609967"/>
            <a:chOff x="-1204360" y="3088832"/>
            <a:chExt cx="9614045" cy="635873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04360" y="5345021"/>
              <a:ext cx="3065270" cy="41025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584" y="4121244"/>
              <a:ext cx="3065269" cy="41025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4415" y="3088832"/>
              <a:ext cx="3065270" cy="410254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TextBox 7"/>
          <p:cNvSpPr txBox="1"/>
          <p:nvPr/>
        </p:nvSpPr>
        <p:spPr>
          <a:xfrm>
            <a:off x="279400" y="226152"/>
            <a:ext cx="8572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Игровое упражнение – </a:t>
            </a:r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«Покажем </a:t>
            </a:r>
            <a:r>
              <a:rPr lang="ru-RU" sz="1500" b="1" dirty="0">
                <a:latin typeface="Panton" panose="00000500000000000000" pitchFamily="2" charset="-52"/>
                <a:ea typeface="OwnHand" panose="02000603000000000000" pitchFamily="2" charset="-128"/>
              </a:rPr>
              <a:t>Мойдодыру как мыть руки и лицо и вытираться </a:t>
            </a:r>
            <a:r>
              <a:rPr lang="ru-RU" sz="1500" b="1" dirty="0" smtClean="0">
                <a:latin typeface="Panton" panose="00000500000000000000" pitchFamily="2" charset="-52"/>
                <a:ea typeface="OwnHand" panose="02000603000000000000" pitchFamily="2" charset="-128"/>
              </a:rPr>
              <a:t>полотенцем»</a:t>
            </a:r>
            <a:endParaRPr lang="ru-RU" sz="1500" b="1" dirty="0">
              <a:latin typeface="Panton" panose="00000500000000000000" pitchFamily="2" charset="-52"/>
              <a:ea typeface="OwnHand" panose="02000603000000000000" pitchFamily="2" charset="-128"/>
            </a:endParaRPr>
          </a:p>
          <a:p>
            <a:r>
              <a:rPr lang="ru-RU" sz="1500" u="sng" dirty="0">
                <a:latin typeface="Panton" panose="00000500000000000000" pitchFamily="2" charset="-52"/>
                <a:ea typeface="OwnHand" panose="02000603000000000000" pitchFamily="2" charset="-128"/>
              </a:rPr>
              <a:t>Цель</a:t>
            </a:r>
            <a:r>
              <a:rPr lang="ru-RU" sz="1500" dirty="0">
                <a:latin typeface="Panton" panose="00000500000000000000" pitchFamily="2" charset="-52"/>
                <a:ea typeface="OwnHand" panose="02000603000000000000" pitchFamily="2" charset="-128"/>
              </a:rPr>
              <a:t> – формировать умение самостоятельно ухаживать за своими частями тела, воспитывать опрятность .</a:t>
            </a:r>
          </a:p>
        </p:txBody>
      </p:sp>
    </p:spTree>
    <p:extLst>
      <p:ext uri="{BB962C8B-B14F-4D97-AF65-F5344CB8AC3E}">
        <p14:creationId xmlns:p14="http://schemas.microsoft.com/office/powerpoint/2010/main" val="16710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572</TotalTime>
  <Words>680</Words>
  <Application>Microsoft Office PowerPoint</Application>
  <PresentationFormat>Экран (4:3)</PresentationFormat>
  <Paragraphs>99</Paragraphs>
  <Slides>19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Choco cooky</vt:lpstr>
      <vt:lpstr>OwnHand</vt:lpstr>
      <vt:lpstr>Arial</vt:lpstr>
      <vt:lpstr>Calibri</vt:lpstr>
      <vt:lpstr>Calibri Light</vt:lpstr>
      <vt:lpstr>Panton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IF</dc:creator>
  <cp:lastModifiedBy>IF</cp:lastModifiedBy>
  <cp:revision>90</cp:revision>
  <dcterms:created xsi:type="dcterms:W3CDTF">2020-10-23T13:27:31Z</dcterms:created>
  <dcterms:modified xsi:type="dcterms:W3CDTF">2020-10-25T11:13:21Z</dcterms:modified>
</cp:coreProperties>
</file>