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68" r:id="rId4"/>
    <p:sldId id="258" r:id="rId5"/>
    <p:sldId id="259" r:id="rId6"/>
    <p:sldId id="260" r:id="rId7"/>
    <p:sldId id="274" r:id="rId8"/>
    <p:sldId id="266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D9A5-7F18-4DED-B6ED-47011696F5E2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270A-76C3-40AF-99D5-42CD6B88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80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93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04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43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80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95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714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28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77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14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44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69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86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7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11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92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01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19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657E61-7721-449C-8ECD-610B21ECE5E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D3A4B63-89B5-42F6-909F-5D0ACEFC0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96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13238" y="487542"/>
            <a:ext cx="113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015" y="1885658"/>
            <a:ext cx="1100797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i="1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Использование </a:t>
            </a:r>
            <a:r>
              <a:rPr lang="ru-RU" sz="4800" b="1" i="1" dirty="0" err="1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логоритмики</a:t>
            </a:r>
            <a:r>
              <a:rPr lang="ru-RU" sz="4800" b="1" i="1" dirty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в музыкальной деятельности дошкольников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8193" y="5813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3185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19909" y="764930"/>
            <a:ext cx="1039250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Рекомендуемая литература:</a:t>
            </a:r>
            <a:endParaRPr lang="ru-RU" sz="1050" b="1" dirty="0"/>
          </a:p>
          <a:p>
            <a:pPr algn="ctr"/>
            <a:endParaRPr lang="ru-RU" sz="2800" b="1" dirty="0"/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 err="1"/>
              <a:t>М.Ю.Картушина</a:t>
            </a:r>
            <a:r>
              <a:rPr lang="ru-RU" sz="2000" dirty="0"/>
              <a:t> «</a:t>
            </a:r>
            <a:r>
              <a:rPr lang="ru-RU" sz="2000" dirty="0" err="1"/>
              <a:t>Логоритмика</a:t>
            </a:r>
            <a:r>
              <a:rPr lang="ru-RU" sz="2000" dirty="0"/>
              <a:t> для малышей».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 err="1"/>
              <a:t>М.Ю.Картушина</a:t>
            </a:r>
            <a:r>
              <a:rPr lang="ru-RU" sz="2000" dirty="0"/>
              <a:t> «</a:t>
            </a:r>
            <a:r>
              <a:rPr lang="ru-RU" sz="2000" dirty="0" err="1"/>
              <a:t>Логоритмические</a:t>
            </a:r>
            <a:r>
              <a:rPr lang="ru-RU" sz="2000" dirty="0"/>
              <a:t> занятия для малышей».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 err="1"/>
              <a:t>О.С.Боромыкова</a:t>
            </a:r>
            <a:r>
              <a:rPr lang="ru-RU" sz="2000" dirty="0"/>
              <a:t> «Коррекция речи и движения» (упражнения с музыкальным сопровождением).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/>
              <a:t>Н.А. Ветлугина «Музыкальный букварь».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 err="1"/>
              <a:t>О.И.Карц</a:t>
            </a:r>
            <a:r>
              <a:rPr lang="ru-RU" sz="2000" dirty="0"/>
              <a:t>, </a:t>
            </a:r>
            <a:r>
              <a:rPr lang="ru-RU" sz="2000" dirty="0" err="1"/>
              <a:t>С.Коротаева</a:t>
            </a:r>
            <a:r>
              <a:rPr lang="ru-RU" sz="2000" dirty="0"/>
              <a:t>.  Программа «Арт- терапия».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 err="1"/>
              <a:t>Е.Д.Макшанцева</a:t>
            </a:r>
            <a:r>
              <a:rPr lang="ru-RU" sz="2000" dirty="0"/>
              <a:t> «Музыкально- речевые игры для детей </a:t>
            </a:r>
            <a:r>
              <a:rPr lang="ru-RU" sz="2000" dirty="0" err="1"/>
              <a:t>дошкольног</a:t>
            </a:r>
            <a:endParaRPr lang="ru-RU" sz="2000" dirty="0"/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/>
              <a:t>М.М. Конторович «Подвижные игры в детском саду».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443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6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76146" y="3103685"/>
            <a:ext cx="766748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8877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F58CC17-D337-45D9-A7FF-BE0C6B40EA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0761" y="-476518"/>
            <a:ext cx="13046299" cy="7334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9A1A05-AD3D-4FE2-85BA-F8156BC47F33}"/>
              </a:ext>
            </a:extLst>
          </p:cNvPr>
          <p:cNvSpPr txBox="1"/>
          <p:nvPr/>
        </p:nvSpPr>
        <p:spPr>
          <a:xfrm>
            <a:off x="457200" y="961241"/>
            <a:ext cx="113284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</a:t>
            </a:r>
            <a:r>
              <a:rPr lang="ru-RU" sz="2800" b="1" dirty="0">
                <a:solidFill>
                  <a:srgbClr val="FF0000"/>
                </a:solidFill>
              </a:rPr>
              <a:t>Логопедическая ритмика</a:t>
            </a:r>
          </a:p>
          <a:p>
            <a:endParaRPr lang="ru-RU" sz="2400" dirty="0"/>
          </a:p>
          <a:p>
            <a:r>
              <a:rPr lang="ru-RU" sz="2400" dirty="0"/>
              <a:t>       Логопедическая ритмика является своеобразной формой активной терапии, средством воздействия в комплексе методик и учебной дисциплиной. Первое понимание логопедической ритмики основано на сочетании слова, музыки и движения. </a:t>
            </a:r>
          </a:p>
          <a:p>
            <a:r>
              <a:rPr lang="ru-RU" sz="2400" dirty="0"/>
              <a:t>Взаимоотношения указанных компонентов могут быть разнообразными, с </a:t>
            </a:r>
          </a:p>
          <a:p>
            <a:r>
              <a:rPr lang="ru-RU" sz="2400" dirty="0"/>
              <a:t>преобладанием одного из них или связи между ними.</a:t>
            </a:r>
          </a:p>
          <a:p>
            <a:r>
              <a:rPr lang="ru-RU" sz="2400" dirty="0"/>
              <a:t>Второе понимание логопедической ритмики обусловливает включение ее в </a:t>
            </a:r>
          </a:p>
          <a:p>
            <a:r>
              <a:rPr lang="ru-RU" sz="2400" dirty="0"/>
              <a:t>любую методику воспитания, обучения и лечения детей с различными аномалиями развития и нарушения речи.</a:t>
            </a:r>
          </a:p>
        </p:txBody>
      </p:sp>
    </p:spTree>
    <p:extLst>
      <p:ext uri="{BB962C8B-B14F-4D97-AF65-F5344CB8AC3E}">
        <p14:creationId xmlns="" xmlns:p14="http://schemas.microsoft.com/office/powerpoint/2010/main" val="234164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CE1264D-8E02-4ABC-9A50-CD2DCD1349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6722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82520B-C565-4829-B34C-C687E487E9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81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6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21217" y="1485899"/>
            <a:ext cx="1086976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err="1">
                <a:solidFill>
                  <a:srgbClr val="C00000"/>
                </a:solidFill>
              </a:rPr>
              <a:t>Объект,предмет</a:t>
            </a:r>
            <a:r>
              <a:rPr lang="ru-RU" sz="4000" b="1" dirty="0">
                <a:solidFill>
                  <a:srgbClr val="C00000"/>
                </a:solidFill>
              </a:rPr>
              <a:t> и цель логопедической ритмики</a:t>
            </a:r>
          </a:p>
          <a:p>
            <a:pPr algn="just"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Объектом</a:t>
            </a:r>
            <a:r>
              <a:rPr lang="ru-RU" sz="2800" dirty="0"/>
              <a:t> логопедической ритмики является структура речевого дефекта, неречевые психические функции и речевые нарушения.</a:t>
            </a:r>
          </a:p>
          <a:p>
            <a:pPr algn="just"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Предметом</a:t>
            </a:r>
            <a:r>
              <a:rPr lang="ru-RU" sz="2800" dirty="0"/>
              <a:t>—многообразные нарушения психомоторных, сенсорных функций и система движений в сочетании с музыкой и словом. </a:t>
            </a:r>
          </a:p>
          <a:p>
            <a:pPr algn="just"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Цель </a:t>
            </a:r>
            <a:r>
              <a:rPr lang="ru-RU" sz="2800" dirty="0"/>
              <a:t>— преодоление речевого нарушения и адаптация ребенка к условиям внешней и внутренней среды.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373F43-906F-4C23-AE6E-8037D27F1B8A}"/>
              </a:ext>
            </a:extLst>
          </p:cNvPr>
          <p:cNvSpPr txBox="1"/>
          <p:nvPr/>
        </p:nvSpPr>
        <p:spPr>
          <a:xfrm>
            <a:off x="580800" y="95767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69873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91307" y="556302"/>
            <a:ext cx="104013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Основные задачи </a:t>
            </a:r>
            <a:r>
              <a:rPr lang="ru-RU" sz="3200" b="1" dirty="0" err="1">
                <a:solidFill>
                  <a:srgbClr val="C00000"/>
                </a:solidFill>
              </a:rPr>
              <a:t>логоритмического</a:t>
            </a:r>
            <a:r>
              <a:rPr lang="ru-RU" sz="3200" b="1" dirty="0">
                <a:solidFill>
                  <a:srgbClr val="C00000"/>
                </a:solidFill>
              </a:rPr>
              <a:t> воздействия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Оздоровительные</a:t>
            </a:r>
            <a:r>
              <a:rPr lang="ru-RU" sz="2400" b="1" dirty="0"/>
              <a:t>: укреплять костно-мышечный аппарат, развивать дыхание, моторные, сенсорные функции, чувство равновесия, ориентировке в пространстве, правильная осанка, походка, грация движений.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Образовательные: </a:t>
            </a:r>
            <a:r>
              <a:rPr lang="ru-RU" sz="2400" b="1" dirty="0"/>
              <a:t>способствовать формированию </a:t>
            </a:r>
          </a:p>
          <a:p>
            <a:r>
              <a:rPr lang="ru-RU" sz="2400" b="1" dirty="0"/>
              <a:t>двигательных навыков и умений, пространственных представлений и способности произвольно передвигаться в пространстве относительно других детей и предметов; развивать ловкость, координацию движений. </a:t>
            </a:r>
          </a:p>
          <a:p>
            <a:r>
              <a:rPr lang="ru-RU" sz="2400" b="1" dirty="0"/>
              <a:t>культуры, музыкального восприятия и впечатлительности.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Воспитательные: </a:t>
            </a:r>
            <a:r>
              <a:rPr lang="ru-RU" sz="2400" b="1" dirty="0"/>
              <a:t>содействовать умственному, нравственному, </a:t>
            </a:r>
          </a:p>
          <a:p>
            <a:r>
              <a:rPr lang="ru-RU" sz="2400" b="1" dirty="0"/>
              <a:t>эстетическому и трудовому воспитанию.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50184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00100" y="668215"/>
            <a:ext cx="102694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Направление работы по </a:t>
            </a:r>
            <a:r>
              <a:rPr lang="ru-RU" sz="2400" b="1" dirty="0" err="1"/>
              <a:t>логоритмике</a:t>
            </a:r>
            <a:r>
              <a:rPr lang="ru-RU" sz="2400" b="1" dirty="0"/>
              <a:t>.</a:t>
            </a:r>
          </a:p>
          <a:p>
            <a:endParaRPr lang="ru-RU" sz="24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Развитие чувства ритма-упражнения,</a:t>
            </a:r>
            <a:r>
              <a:rPr lang="en-US" sz="2000" dirty="0"/>
              <a:t> </a:t>
            </a:r>
            <a:r>
              <a:rPr lang="ru-RU" sz="2000" dirty="0"/>
              <a:t>музыкально-дидактические, ритмические игры с движениями, направленные на развитие чувства ритма и фонематического восприятия.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Формирование правильного дыхания- упражнения, направленные на формирование, развитие и обработку правильного физиологического и речевого дыхания.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Развитие артикуляционной и лицевой моторики- упражнения, направленные на развитие артикуляционного </a:t>
            </a:r>
            <a:r>
              <a:rPr lang="ru-RU" sz="2000" dirty="0" err="1"/>
              <a:t>праксиса</a:t>
            </a:r>
            <a:r>
              <a:rPr lang="ru-RU" sz="2000" dirty="0"/>
              <a:t>, мимических мышц.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Развитие общей моторики- динамические игры и упражнения, направленные на развитие и коррекцию общих  двигательных и </a:t>
            </a:r>
            <a:r>
              <a:rPr lang="ru-RU" sz="2000" dirty="0" err="1"/>
              <a:t>координаторных</a:t>
            </a:r>
            <a:r>
              <a:rPr lang="ru-RU" sz="2000" dirty="0"/>
              <a:t> функций.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Развитие мелкой моторики- пальчиковые игры и упражнения с речевым сопровождением или с использованием  различных предметов, направленные на развитие и коррекцию мелкой пальцевой моторики.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41373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961BC05-1429-4359-B7A4-9FE5A71A75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617" y="0"/>
            <a:ext cx="113747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E4CCC1-CD10-48CF-8749-8374CD2DB338}"/>
              </a:ext>
            </a:extLst>
          </p:cNvPr>
          <p:cNvSpPr txBox="1"/>
          <p:nvPr/>
        </p:nvSpPr>
        <p:spPr>
          <a:xfrm>
            <a:off x="1828799" y="1689785"/>
            <a:ext cx="8534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Методы и приемы  обучения в логопедической ритмике: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/>
              <a:t>Наглядный</a:t>
            </a:r>
          </a:p>
          <a:p>
            <a:pPr marL="742950" indent="-742950">
              <a:buAutoNum type="arabicPeriod"/>
            </a:pPr>
            <a:r>
              <a:rPr lang="ru-RU" sz="3600" b="1" dirty="0"/>
              <a:t>Словесный</a:t>
            </a:r>
          </a:p>
          <a:p>
            <a:pPr marL="742950" indent="-742950">
              <a:buAutoNum type="arabicPeriod"/>
            </a:pPr>
            <a:r>
              <a:rPr lang="ru-RU" sz="3600" b="1" dirty="0"/>
              <a:t>Игровой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09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50830" y="378070"/>
            <a:ext cx="1122527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C00000"/>
                </a:solidFill>
              </a:rPr>
              <a:t>Виды </a:t>
            </a:r>
            <a:r>
              <a:rPr lang="ru-RU" sz="3600" b="1" dirty="0" err="1">
                <a:solidFill>
                  <a:srgbClr val="C00000"/>
                </a:solidFill>
              </a:rPr>
              <a:t>логоритмической</a:t>
            </a:r>
            <a:r>
              <a:rPr lang="ru-RU" sz="3600" b="1" dirty="0">
                <a:solidFill>
                  <a:srgbClr val="C00000"/>
                </a:solidFill>
              </a:rPr>
              <a:t> деятельности:</a:t>
            </a:r>
          </a:p>
          <a:p>
            <a:pPr algn="ctr">
              <a:spcAft>
                <a:spcPts val="1200"/>
              </a:spcAft>
            </a:pPr>
            <a:endParaRPr lang="ru-RU" sz="2400" b="1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Пальчиковые игры и массаж пальцев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Упражнения на развитие дыхания, голоса и артикуляции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Стихотворение, сопровождаемое движениями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Упражнения, регулирующие мышечный тонус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Речевые упражнения без музыкального сопровождения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Речевые и музыкальные игры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Упражнения для развития музыкального слуха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Различные виды ходьбы и бега под музыку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Ритмические упражнения, пение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Подвижные игры, драматизации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Упражнения на релаксацию под музыку</a:t>
            </a:r>
          </a:p>
        </p:txBody>
      </p:sp>
    </p:spTree>
    <p:extLst>
      <p:ext uri="{BB962C8B-B14F-4D97-AF65-F5344CB8AC3E}">
        <p14:creationId xmlns="" xmlns:p14="http://schemas.microsoft.com/office/powerpoint/2010/main" val="373058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2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103794" y="654018"/>
            <a:ext cx="98825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Логоритмика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логоритмические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занятия) включают  в себя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следующие элементы: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1406674"/>
              </p:ext>
            </p:extLst>
          </p:nvPr>
        </p:nvGraphicFramePr>
        <p:xfrm>
          <a:off x="589933" y="1415765"/>
          <a:ext cx="10910276" cy="4766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67838">
                  <a:extLst>
                    <a:ext uri="{9D8B030D-6E8A-4147-A177-3AD203B41FA5}">
                      <a16:colId xmlns="" xmlns:a16="http://schemas.microsoft.com/office/drawing/2014/main" val="3300993502"/>
                    </a:ext>
                  </a:extLst>
                </a:gridCol>
                <a:gridCol w="5442438">
                  <a:extLst>
                    <a:ext uri="{9D8B030D-6E8A-4147-A177-3AD203B41FA5}">
                      <a16:colId xmlns="" xmlns:a16="http://schemas.microsoft.com/office/drawing/2014/main" val="2688357805"/>
                    </a:ext>
                  </a:extLst>
                </a:gridCol>
              </a:tblGrid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9077228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686898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383172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7347574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0538530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180376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3185271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286629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8414" y="137170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Упражнения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99939" y="138548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Развитие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3562" y="1967379"/>
            <a:ext cx="443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Пальчиковая гимнастика, песни и стихи, сопровождаемые движением рук.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1343" y="1967379"/>
            <a:ext cx="53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мелкой моторики, плавности и выразительности речи, речевого слуха и речевой памяти.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562" y="2639993"/>
            <a:ext cx="498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Музыкальные и музыкально- ритмические игры с музыкальными инструментами.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1343" y="2532271"/>
            <a:ext cx="5010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речи, внимания, умения ориентироваться в пространстве.</a:t>
            </a:r>
          </a:p>
          <a:p>
            <a:r>
              <a:rPr lang="ru-RU" sz="1400" dirty="0"/>
              <a:t>Развитие чувства ритма.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525" y="3270935"/>
            <a:ext cx="517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Логовокально</a:t>
            </a:r>
            <a:r>
              <a:rPr lang="ru-RU" sz="1400" dirty="0" smtClean="0"/>
              <a:t>- ведическая </a:t>
            </a:r>
            <a:r>
              <a:rPr lang="ru-RU" sz="1400" dirty="0"/>
              <a:t>(артикуляционная) гимнастика, </a:t>
            </a:r>
            <a:r>
              <a:rPr lang="ru-RU" sz="1400" dirty="0" smtClean="0"/>
              <a:t>артикуляционные </a:t>
            </a:r>
            <a:r>
              <a:rPr lang="ru-RU" sz="1400" dirty="0"/>
              <a:t>упражнения.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2226" y="3173497"/>
            <a:ext cx="5130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Укрепление мышц органов артикуляции, развитие их подвижности.</a:t>
            </a:r>
          </a:p>
          <a:p>
            <a:r>
              <a:rPr lang="ru-RU" sz="1400" dirty="0"/>
              <a:t>Развитие певческих данных.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524" y="3901877"/>
            <a:ext cx="517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Чистоговорки для автоматизации и дифференциации звуков, </a:t>
            </a:r>
            <a:r>
              <a:rPr lang="ru-RU" sz="1400" dirty="0" err="1"/>
              <a:t>фонопедические</a:t>
            </a:r>
            <a:r>
              <a:rPr lang="ru-RU" sz="1400" dirty="0"/>
              <a:t> упражнения.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3733" y="3953833"/>
            <a:ext cx="51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Коррекция звукопроизношения, укрепление гортани и привитие навыков речевого дыхания.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17" y="4420910"/>
            <a:ext cx="525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Упражнения на развитие мимических мышц.</a:t>
            </a:r>
          </a:p>
          <a:p>
            <a:r>
              <a:rPr lang="ru-RU" sz="1400" dirty="0"/>
              <a:t>Коммуникативные игры и танцы.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2145" y="4478002"/>
            <a:ext cx="5188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эмоциональной сферы, ассоциативно- образного мышления, выразительности невербальных средств общения, позитивного самоощущения.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146" y="5018383"/>
            <a:ext cx="498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Упражнения на развитие общей моторики, соответствующие возрастным особенностям.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1343" y="5234940"/>
            <a:ext cx="51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мышечно- двигательной и координационной сферы.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524" y="5776165"/>
            <a:ext cx="4017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Упражнения на развитие словотворчества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8817" y="5821528"/>
            <a:ext cx="446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Расширение активного запаса </a:t>
            </a:r>
            <a:r>
              <a:rPr lang="ru-RU" sz="1400" dirty="0" smtClean="0"/>
              <a:t> слов   у  детей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89251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722</TotalTime>
  <Words>559</Words>
  <Application>Microsoft Office PowerPoint</Application>
  <PresentationFormat>Произвольный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Совет директоров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Zverdvd.org</cp:lastModifiedBy>
  <cp:revision>20</cp:revision>
  <dcterms:created xsi:type="dcterms:W3CDTF">2018-04-10T13:05:46Z</dcterms:created>
  <dcterms:modified xsi:type="dcterms:W3CDTF">2022-05-23T15:08:24Z</dcterms:modified>
</cp:coreProperties>
</file>